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2"/>
  </p:notesMasterIdLst>
  <p:handoutMasterIdLst>
    <p:handoutMasterId r:id="rId33"/>
  </p:handoutMasterIdLst>
  <p:sldIdLst>
    <p:sldId id="1735" r:id="rId3"/>
    <p:sldId id="1736" r:id="rId4"/>
    <p:sldId id="1968" r:id="rId5"/>
    <p:sldId id="2138" r:id="rId6"/>
    <p:sldId id="1963" r:id="rId7"/>
    <p:sldId id="2279" r:id="rId8"/>
    <p:sldId id="2334" r:id="rId9"/>
    <p:sldId id="2335" r:id="rId10"/>
    <p:sldId id="2336" r:id="rId11"/>
    <p:sldId id="2306" r:id="rId12"/>
    <p:sldId id="2289" r:id="rId13"/>
    <p:sldId id="2290" r:id="rId14"/>
    <p:sldId id="2291" r:id="rId15"/>
    <p:sldId id="2292" r:id="rId16"/>
    <p:sldId id="2341" r:id="rId17"/>
    <p:sldId id="2338" r:id="rId18"/>
    <p:sldId id="2339" r:id="rId19"/>
    <p:sldId id="2340" r:id="rId20"/>
    <p:sldId id="2342" r:id="rId21"/>
    <p:sldId id="2343" r:id="rId22"/>
    <p:sldId id="2181" r:id="rId23"/>
    <p:sldId id="2297" r:id="rId24"/>
    <p:sldId id="2298" r:id="rId25"/>
    <p:sldId id="2299" r:id="rId26"/>
    <p:sldId id="2300" r:id="rId27"/>
    <p:sldId id="2337" r:id="rId28"/>
    <p:sldId id="2303" r:id="rId29"/>
    <p:sldId id="2305" r:id="rId30"/>
    <p:sldId id="1701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48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Primo/Product_Documentation/020Primo_VE/Primo_VE_(English)/050Display_Configuration/010Configuring_Discovery_Views_for_Primo_VE#Configuring_the_Quick_Access_Service" TargetMode="Externa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4972396" cy="11500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The New Alma Viewer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Creating Fulltext 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 descr="A group of people in a library&#10;&#10;Description automatically generated">
            <a:extLst>
              <a:ext uri="{FF2B5EF4-FFF2-40B4-BE49-F238E27FC236}">
                <a16:creationId xmlns:a16="http://schemas.microsoft.com/office/drawing/2014/main" id="{BFC7C57B-1108-4EE5-A9E2-53DD6CD94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07" y="-20538"/>
            <a:ext cx="5436096" cy="31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Fulltext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65977"/>
          </a:xfrm>
        </p:spPr>
        <p:txBody>
          <a:bodyPr>
            <a:noAutofit/>
          </a:bodyPr>
          <a:lstStyle/>
          <a:p>
            <a:r>
              <a:rPr lang="en-US" sz="2000" dirty="0"/>
              <a:t>From the files tab of the Digital Representation Resource Editor select “Fulltext”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3B146-5DA4-43C0-8AE7-CC7FF1F70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576"/>
            <a:ext cx="9144000" cy="32144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C18ED-5583-46DE-A6CE-FD3FECB2EEC2}"/>
              </a:ext>
            </a:extLst>
          </p:cNvPr>
          <p:cNvSpPr/>
          <p:nvPr/>
        </p:nvSpPr>
        <p:spPr>
          <a:xfrm>
            <a:off x="7668344" y="3939902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Fulltext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864095"/>
          </a:xfrm>
        </p:spPr>
        <p:txBody>
          <a:bodyPr>
            <a:noAutofit/>
          </a:bodyPr>
          <a:lstStyle/>
          <a:p>
            <a:r>
              <a:rPr lang="en-US" sz="2200" dirty="0"/>
              <a:t>Here we have chosen to extract the full text from the digital file (in this case a pdf)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28212-7ABE-430A-B006-E83A81F01EB4}"/>
              </a:ext>
            </a:extLst>
          </p:cNvPr>
          <p:cNvSpPr/>
          <p:nvPr/>
        </p:nvSpPr>
        <p:spPr>
          <a:xfrm>
            <a:off x="1721156" y="2719975"/>
            <a:ext cx="827584" cy="345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7ED6D7-BA63-46F1-AB30-8279CD064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856978"/>
            <a:ext cx="6829425" cy="1866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70A481-ED08-41FA-B76F-6721A405772D}"/>
              </a:ext>
            </a:extLst>
          </p:cNvPr>
          <p:cNvSpPr/>
          <p:nvPr/>
        </p:nvSpPr>
        <p:spPr>
          <a:xfrm>
            <a:off x="7435898" y="3291830"/>
            <a:ext cx="550814" cy="345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0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E10A8-171A-4095-AC86-54CD7DC5D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70" y="1604413"/>
            <a:ext cx="4277022" cy="24599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Fulltext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1537584"/>
          </a:xfrm>
        </p:spPr>
        <p:txBody>
          <a:bodyPr>
            <a:noAutofit/>
          </a:bodyPr>
          <a:lstStyle/>
          <a:p>
            <a:r>
              <a:rPr lang="en-US" sz="2200" dirty="0"/>
              <a:t>Receive the following message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28212-7ABE-430A-B006-E83A81F01EB4}"/>
              </a:ext>
            </a:extLst>
          </p:cNvPr>
          <p:cNvSpPr/>
          <p:nvPr/>
        </p:nvSpPr>
        <p:spPr>
          <a:xfrm>
            <a:off x="4269805" y="1963562"/>
            <a:ext cx="2489587" cy="870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7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8A08F7-4430-4AB9-9874-E030A23B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571"/>
            <a:ext cx="9144000" cy="36394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Fulltext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A335D9-A55C-45F2-B570-1325F742CD9C}"/>
              </a:ext>
            </a:extLst>
          </p:cNvPr>
          <p:cNvSpPr/>
          <p:nvPr/>
        </p:nvSpPr>
        <p:spPr>
          <a:xfrm>
            <a:off x="7038020" y="2881404"/>
            <a:ext cx="2105980" cy="1706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D26F7-DD3A-44DC-A5E3-818595C621E9}"/>
              </a:ext>
            </a:extLst>
          </p:cNvPr>
          <p:cNvSpPr txBox="1"/>
          <p:nvPr/>
        </p:nvSpPr>
        <p:spPr>
          <a:xfrm>
            <a:off x="3941676" y="1923678"/>
            <a:ext cx="30963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the full text appears here in the viewer</a:t>
            </a:r>
          </a:p>
        </p:txBody>
      </p:sp>
    </p:spTree>
    <p:extLst>
      <p:ext uri="{BB962C8B-B14F-4D97-AF65-F5344CB8AC3E}">
        <p14:creationId xmlns:p14="http://schemas.microsoft.com/office/powerpoint/2010/main" val="4042935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73E9C0-6389-414C-9241-87EA59A90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384358"/>
            <a:ext cx="8734425" cy="34004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Fulltext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A335D9-A55C-45F2-B570-1325F742CD9C}"/>
              </a:ext>
            </a:extLst>
          </p:cNvPr>
          <p:cNvSpPr/>
          <p:nvPr/>
        </p:nvSpPr>
        <p:spPr>
          <a:xfrm>
            <a:off x="420540" y="1716724"/>
            <a:ext cx="3096343" cy="350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D26F7-DD3A-44DC-A5E3-818595C621E9}"/>
              </a:ext>
            </a:extLst>
          </p:cNvPr>
          <p:cNvSpPr txBox="1"/>
          <p:nvPr/>
        </p:nvSpPr>
        <p:spPr>
          <a:xfrm>
            <a:off x="3965759" y="2182424"/>
            <a:ext cx="309634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full text is searchable in Primo 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459825-82A8-4BCF-B5B2-9502A2790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84" y="220340"/>
            <a:ext cx="3181350" cy="1533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DEB8E-8FFD-4A22-8E18-5603257B96A3}"/>
              </a:ext>
            </a:extLst>
          </p:cNvPr>
          <p:cNvSpPr/>
          <p:nvPr/>
        </p:nvSpPr>
        <p:spPr>
          <a:xfrm>
            <a:off x="6588224" y="987102"/>
            <a:ext cx="720080" cy="216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EE2DE-F551-4368-9693-F08F8203672B}"/>
              </a:ext>
            </a:extLst>
          </p:cNvPr>
          <p:cNvSpPr/>
          <p:nvPr/>
        </p:nvSpPr>
        <p:spPr>
          <a:xfrm>
            <a:off x="4499992" y="1185799"/>
            <a:ext cx="1368152" cy="198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1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98675-53BD-4B66-B5BE-1B8B71BEE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216"/>
            <a:ext cx="9144000" cy="2013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Fulltext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1537584"/>
          </a:xfrm>
        </p:spPr>
        <p:txBody>
          <a:bodyPr>
            <a:noAutofit/>
          </a:bodyPr>
          <a:lstStyle/>
          <a:p>
            <a:r>
              <a:rPr lang="en-US" sz="2200" dirty="0"/>
              <a:t>Note that it is also possible to run the “Extract Fulltext” as a batch job instead of “one by one”.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28212-7ABE-430A-B006-E83A81F01EB4}"/>
              </a:ext>
            </a:extLst>
          </p:cNvPr>
          <p:cNvSpPr/>
          <p:nvPr/>
        </p:nvSpPr>
        <p:spPr>
          <a:xfrm>
            <a:off x="1187624" y="3435847"/>
            <a:ext cx="3888432" cy="225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A3195-CAD8-4985-A7C5-237FFF40FFB6}"/>
              </a:ext>
            </a:extLst>
          </p:cNvPr>
          <p:cNvSpPr/>
          <p:nvPr/>
        </p:nvSpPr>
        <p:spPr>
          <a:xfrm>
            <a:off x="539552" y="2863457"/>
            <a:ext cx="936104" cy="225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7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26077" cy="1240583"/>
          </a:xfrm>
        </p:spPr>
        <p:txBody>
          <a:bodyPr/>
          <a:lstStyle/>
          <a:p>
            <a:pPr algn="ctr"/>
            <a:r>
              <a:rPr lang="en-US" sz="2500" dirty="0"/>
              <a:t>Quick access in Primo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662B1-BA3F-42D8-86B1-02DEE26C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719" y="0"/>
            <a:ext cx="5038281" cy="31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0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access in Primo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5E7D07F-B1A7-42E7-A6AA-DB4D8D72E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3816423"/>
          </a:xfrm>
        </p:spPr>
        <p:txBody>
          <a:bodyPr>
            <a:noAutofit/>
          </a:bodyPr>
          <a:lstStyle/>
          <a:p>
            <a:r>
              <a:rPr lang="en-US" sz="2000" dirty="0"/>
              <a:t>The “</a:t>
            </a:r>
            <a:r>
              <a:rPr lang="en-US" sz="2000" dirty="0">
                <a:hlinkClick r:id="rId2"/>
              </a:rPr>
              <a:t>Quick Access in Primo</a:t>
            </a:r>
            <a:r>
              <a:rPr lang="en-US" sz="2000" dirty="0"/>
              <a:t>” embeds Alma's new digital viewer to allow users to quickly access and view digital representations stored in Alma. </a:t>
            </a:r>
          </a:p>
          <a:p>
            <a:r>
              <a:rPr lang="en-US" sz="2000" dirty="0"/>
              <a:t>From the embedded viewer, users can </a:t>
            </a:r>
          </a:p>
          <a:p>
            <a:pPr lvl="1"/>
            <a:r>
              <a:rPr lang="en-US" sz="1800" dirty="0"/>
              <a:t>View files and play audio / video</a:t>
            </a:r>
          </a:p>
          <a:p>
            <a:pPr lvl="1"/>
            <a:r>
              <a:rPr lang="en-US" sz="1800" dirty="0"/>
              <a:t>Download the file</a:t>
            </a:r>
          </a:p>
          <a:p>
            <a:pPr lvl="1"/>
            <a:r>
              <a:rPr lang="en-US" sz="1800" dirty="0"/>
              <a:t>Open the representation in a new tab or window</a:t>
            </a:r>
          </a:p>
          <a:p>
            <a:pPr lvl="1"/>
            <a:r>
              <a:rPr lang="en-US" sz="1800" dirty="0"/>
              <a:t>Select the right/left arrows to view additional representation files.</a:t>
            </a:r>
          </a:p>
          <a:p>
            <a:r>
              <a:rPr lang="en-US" sz="2000" dirty="0"/>
              <a:t>On the next slide we have an example of “Susan B Anthony” which has one representation and two files.  We can see the file in the “Quick Access” and also a link to the Alma Viewer.</a:t>
            </a:r>
          </a:p>
        </p:txBody>
      </p:sp>
    </p:spTree>
    <p:extLst>
      <p:ext uri="{BB962C8B-B14F-4D97-AF65-F5344CB8AC3E}">
        <p14:creationId xmlns:p14="http://schemas.microsoft.com/office/powerpoint/2010/main" val="275937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access in Primo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D7A24-E3F1-4FD2-91CB-4646BF01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84" y="702289"/>
            <a:ext cx="4750480" cy="4011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F1CDEE-98EA-4675-8A72-7E15255AE7B2}"/>
              </a:ext>
            </a:extLst>
          </p:cNvPr>
          <p:cNvSpPr txBox="1"/>
          <p:nvPr/>
        </p:nvSpPr>
        <p:spPr>
          <a:xfrm>
            <a:off x="6660232" y="3164406"/>
            <a:ext cx="10081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Move to next file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63E536-2508-4E3C-BA9F-8B59564D03C5}"/>
              </a:ext>
            </a:extLst>
          </p:cNvPr>
          <p:cNvCxnSpPr/>
          <p:nvPr/>
        </p:nvCxnSpPr>
        <p:spPr>
          <a:xfrm flipH="1" flipV="1">
            <a:off x="6588224" y="2427734"/>
            <a:ext cx="357992" cy="736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C2BC69E-DBF4-47AE-B5B4-3A18D40639FF}"/>
              </a:ext>
            </a:extLst>
          </p:cNvPr>
          <p:cNvSpPr txBox="1"/>
          <p:nvPr/>
        </p:nvSpPr>
        <p:spPr>
          <a:xfrm>
            <a:off x="7380312" y="493357"/>
            <a:ext cx="11521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Download file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3B9FCD-0A32-47A3-99CF-FFC40C511132}"/>
              </a:ext>
            </a:extLst>
          </p:cNvPr>
          <p:cNvCxnSpPr>
            <a:cxnSpLocks/>
          </p:cNvCxnSpPr>
          <p:nvPr/>
        </p:nvCxnSpPr>
        <p:spPr>
          <a:xfrm flipH="1">
            <a:off x="6012160" y="816523"/>
            <a:ext cx="360040" cy="3608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22E8-59DE-4490-968D-3102DCBF854B}"/>
              </a:ext>
            </a:extLst>
          </p:cNvPr>
          <p:cNvCxnSpPr>
            <a:endCxn id="12" idx="1"/>
          </p:cNvCxnSpPr>
          <p:nvPr/>
        </p:nvCxnSpPr>
        <p:spPr>
          <a:xfrm>
            <a:off x="6372200" y="816523"/>
            <a:ext cx="100811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C52FC87-66B2-45E7-9DC9-BF3F18F8E282}"/>
              </a:ext>
            </a:extLst>
          </p:cNvPr>
          <p:cNvSpPr txBox="1"/>
          <p:nvPr/>
        </p:nvSpPr>
        <p:spPr>
          <a:xfrm>
            <a:off x="7164288" y="2107980"/>
            <a:ext cx="13681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Open in new window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59DCA7-B628-4562-A80E-62957EFD55F2}"/>
              </a:ext>
            </a:extLst>
          </p:cNvPr>
          <p:cNvCxnSpPr>
            <a:cxnSpLocks/>
          </p:cNvCxnSpPr>
          <p:nvPr/>
        </p:nvCxnSpPr>
        <p:spPr>
          <a:xfrm flipH="1" flipV="1">
            <a:off x="6300192" y="1357454"/>
            <a:ext cx="1150080" cy="736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2EAF33F-BF5C-4DDC-A237-0C873E63E1A2}"/>
              </a:ext>
            </a:extLst>
          </p:cNvPr>
          <p:cNvSpPr/>
          <p:nvPr/>
        </p:nvSpPr>
        <p:spPr>
          <a:xfrm>
            <a:off x="2915816" y="864339"/>
            <a:ext cx="792088" cy="224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1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784465"/>
            <a:ext cx="5400600" cy="36594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Configuration</a:t>
            </a:r>
          </a:p>
          <a:p>
            <a:pPr lvl="1"/>
            <a:r>
              <a:rPr lang="en-US" dirty="0"/>
              <a:t>Viewing OCR (Optical Character Recognition) fulltext</a:t>
            </a:r>
          </a:p>
          <a:p>
            <a:pPr lvl="1"/>
            <a:r>
              <a:rPr lang="en-US" dirty="0"/>
              <a:t>Quick access in Primo</a:t>
            </a:r>
          </a:p>
          <a:p>
            <a:pPr lvl="1"/>
            <a:r>
              <a:rPr lang="en-US" dirty="0"/>
              <a:t>Share focused file</a:t>
            </a:r>
          </a:p>
          <a:p>
            <a:pPr lvl="1"/>
            <a:r>
              <a:rPr lang="en-US" dirty="0"/>
              <a:t>Separate Presentation: Customizing the Alma Viewer via Primo Studio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433027-C4AE-49E5-81E3-DC68677E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947" y="734309"/>
            <a:ext cx="3838105" cy="3674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access in Primo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63E536-2508-4E3C-BA9F-8B59564D03C5}"/>
              </a:ext>
            </a:extLst>
          </p:cNvPr>
          <p:cNvCxnSpPr>
            <a:cxnSpLocks/>
          </p:cNvCxnSpPr>
          <p:nvPr/>
        </p:nvCxnSpPr>
        <p:spPr>
          <a:xfrm>
            <a:off x="2518371" y="2469296"/>
            <a:ext cx="82949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B4EADA-7DEE-45F8-BADE-0A294C914854}"/>
              </a:ext>
            </a:extLst>
          </p:cNvPr>
          <p:cNvSpPr txBox="1"/>
          <p:nvPr/>
        </p:nvSpPr>
        <p:spPr>
          <a:xfrm>
            <a:off x="214115" y="1971584"/>
            <a:ext cx="23042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have moved to the second file and now can scroll back to the first file</a:t>
            </a:r>
          </a:p>
        </p:txBody>
      </p:sp>
    </p:spTree>
    <p:extLst>
      <p:ext uri="{BB962C8B-B14F-4D97-AF65-F5344CB8AC3E}">
        <p14:creationId xmlns:p14="http://schemas.microsoft.com/office/powerpoint/2010/main" val="35561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26077" cy="1240583"/>
          </a:xfrm>
        </p:spPr>
        <p:txBody>
          <a:bodyPr/>
          <a:lstStyle/>
          <a:p>
            <a:pPr algn="ctr"/>
            <a:r>
              <a:rPr lang="en-US" sz="2500" dirty="0"/>
              <a:t>Share focused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6" name="Picture 5" descr="&#10;">
            <a:extLst>
              <a:ext uri="{FF2B5EF4-FFF2-40B4-BE49-F238E27FC236}">
                <a16:creationId xmlns:a16="http://schemas.microsoft.com/office/drawing/2014/main" id="{57F9F467-D42F-4C2C-B651-3B4C73949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25" y="0"/>
            <a:ext cx="7189451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2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focused file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5E7D07F-B1A7-42E7-A6AA-DB4D8D72E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3816423"/>
          </a:xfrm>
        </p:spPr>
        <p:txBody>
          <a:bodyPr>
            <a:noAutofit/>
          </a:bodyPr>
          <a:lstStyle/>
          <a:p>
            <a:r>
              <a:rPr lang="en-US" dirty="0"/>
              <a:t>The “Share focused file” allows for “File-level Delivery”.</a:t>
            </a:r>
          </a:p>
          <a:p>
            <a:r>
              <a:rPr lang="en-US" dirty="0"/>
              <a:t>This option appears and is relevant for situations where the representation contains multiple files and the user wants the copied URL to be for the </a:t>
            </a:r>
            <a:r>
              <a:rPr lang="en-US" b="1" dirty="0"/>
              <a:t>focused</a:t>
            </a:r>
            <a:r>
              <a:rPr lang="en-US" dirty="0"/>
              <a:t> file.</a:t>
            </a:r>
          </a:p>
          <a:p>
            <a:r>
              <a:rPr lang="en-US" dirty="0"/>
              <a:t>When selecting Share Focused File for a file in the new viewer and clicking Copy URL, the link provided opens to the selected file of the representation. </a:t>
            </a:r>
          </a:p>
          <a:p>
            <a:r>
              <a:rPr lang="en-US" dirty="0"/>
              <a:t>Note that the Share Focused File checkbox appears only when there are multiple files in the representation.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5957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focused file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5E7D07F-B1A7-42E7-A6AA-DB4D8D72E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3888432"/>
          </a:xfrm>
        </p:spPr>
        <p:txBody>
          <a:bodyPr>
            <a:noAutofit/>
          </a:bodyPr>
          <a:lstStyle/>
          <a:p>
            <a:r>
              <a:rPr lang="en-US" dirty="0"/>
              <a:t>On the next slide we see a representation that has 5 files.</a:t>
            </a:r>
          </a:p>
          <a:p>
            <a:r>
              <a:rPr lang="en-US" dirty="0"/>
              <a:t>The specific file which is focused is “Gloria Steinem Life Magazine 1977”</a:t>
            </a:r>
            <a:endParaRPr lang="de-DE" b="1" dirty="0"/>
          </a:p>
          <a:p>
            <a:r>
              <a:rPr lang="en-US" dirty="0"/>
              <a:t>If we check “Share focused file” and then “copy URL” the URL will be for the specific file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90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40F31C-F761-4681-AE2D-D2AA1C5B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973"/>
            <a:ext cx="9144000" cy="40220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focused file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7402F-022C-431E-B999-42C4BC11C51C}"/>
              </a:ext>
            </a:extLst>
          </p:cNvPr>
          <p:cNvSpPr/>
          <p:nvPr/>
        </p:nvSpPr>
        <p:spPr>
          <a:xfrm>
            <a:off x="8820472" y="704243"/>
            <a:ext cx="3052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5229D-4705-4539-80C5-EEFC840AC7ED}"/>
              </a:ext>
            </a:extLst>
          </p:cNvPr>
          <p:cNvSpPr/>
          <p:nvPr/>
        </p:nvSpPr>
        <p:spPr>
          <a:xfrm>
            <a:off x="7812360" y="1203598"/>
            <a:ext cx="3240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A619F-2CBD-4C92-8595-93CD4294560D}"/>
              </a:ext>
            </a:extLst>
          </p:cNvPr>
          <p:cNvSpPr/>
          <p:nvPr/>
        </p:nvSpPr>
        <p:spPr>
          <a:xfrm>
            <a:off x="0" y="1131590"/>
            <a:ext cx="1944216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472C9-5414-4B4D-85BA-81E26968317F}"/>
              </a:ext>
            </a:extLst>
          </p:cNvPr>
          <p:cNvSpPr txBox="1"/>
          <p:nvPr/>
        </p:nvSpPr>
        <p:spPr>
          <a:xfrm>
            <a:off x="1763688" y="4155926"/>
            <a:ext cx="12241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are 5 files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D01125-F430-43DB-B208-B3DD263591CB}"/>
              </a:ext>
            </a:extLst>
          </p:cNvPr>
          <p:cNvCxnSpPr/>
          <p:nvPr/>
        </p:nvCxnSpPr>
        <p:spPr>
          <a:xfrm flipV="1">
            <a:off x="2627784" y="2427734"/>
            <a:ext cx="0" cy="172819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28FAAA-D1B1-4DB8-BEDD-5EC6C7F57A5B}"/>
              </a:ext>
            </a:extLst>
          </p:cNvPr>
          <p:cNvCxnSpPr/>
          <p:nvPr/>
        </p:nvCxnSpPr>
        <p:spPr>
          <a:xfrm flipH="1">
            <a:off x="1944216" y="2427734"/>
            <a:ext cx="6835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68E860-FFAD-4501-9DFB-DB10780DE688}"/>
              </a:ext>
            </a:extLst>
          </p:cNvPr>
          <p:cNvSpPr txBox="1"/>
          <p:nvPr/>
        </p:nvSpPr>
        <p:spPr>
          <a:xfrm>
            <a:off x="6372199" y="2863264"/>
            <a:ext cx="252027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have checked “Share focused file” and then selected “Copy URL”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CCEC40-3A6D-4D73-8119-A3222E89E7B4}"/>
              </a:ext>
            </a:extLst>
          </p:cNvPr>
          <p:cNvCxnSpPr>
            <a:cxnSpLocks/>
          </p:cNvCxnSpPr>
          <p:nvPr/>
        </p:nvCxnSpPr>
        <p:spPr>
          <a:xfrm flipV="1">
            <a:off x="6732240" y="1491630"/>
            <a:ext cx="0" cy="136815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938EE2-8CAD-4D29-ADD6-392CA013BFFE}"/>
              </a:ext>
            </a:extLst>
          </p:cNvPr>
          <p:cNvCxnSpPr>
            <a:cxnSpLocks/>
          </p:cNvCxnSpPr>
          <p:nvPr/>
        </p:nvCxnSpPr>
        <p:spPr>
          <a:xfrm>
            <a:off x="6732240" y="1491630"/>
            <a:ext cx="7383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13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0299CF-C68F-44B5-BFEE-616363BCB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25" y="646479"/>
            <a:ext cx="7774957" cy="41950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focused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1A8E0-782C-435E-8D74-A77D5EE44A28}"/>
              </a:ext>
            </a:extLst>
          </p:cNvPr>
          <p:cNvSpPr txBox="1"/>
          <p:nvPr/>
        </p:nvSpPr>
        <p:spPr>
          <a:xfrm>
            <a:off x="5940152" y="2074648"/>
            <a:ext cx="21967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we paste the copied URL into a browser it shows us the focused file</a:t>
            </a:r>
          </a:p>
        </p:txBody>
      </p:sp>
    </p:spTree>
    <p:extLst>
      <p:ext uri="{BB962C8B-B14F-4D97-AF65-F5344CB8AC3E}">
        <p14:creationId xmlns:p14="http://schemas.microsoft.com/office/powerpoint/2010/main" val="406687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C4CBB-4006-4F1E-A103-C52D1EBC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738265"/>
            <a:ext cx="7956376" cy="39819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focused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1A8E0-782C-435E-8D74-A77D5EE44A28}"/>
              </a:ext>
            </a:extLst>
          </p:cNvPr>
          <p:cNvSpPr txBox="1"/>
          <p:nvPr/>
        </p:nvSpPr>
        <p:spPr>
          <a:xfrm>
            <a:off x="6372200" y="2390566"/>
            <a:ext cx="237626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we had not checked “Share focused file” then the copied URL would have given us the first file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CD16D4-AA22-42D5-8793-509C79E5C04E}"/>
              </a:ext>
            </a:extLst>
          </p:cNvPr>
          <p:cNvSpPr/>
          <p:nvPr/>
        </p:nvSpPr>
        <p:spPr>
          <a:xfrm>
            <a:off x="971600" y="1563638"/>
            <a:ext cx="79208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2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focused file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5E7D07F-B1A7-42E7-A6AA-DB4D8D72E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Here is the URL when we checked “share focused file”</a:t>
            </a:r>
            <a:endParaRPr lang="en-US" sz="24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97567CF-63BF-40DE-8EDF-45DDDF59FAB3}"/>
              </a:ext>
            </a:extLst>
          </p:cNvPr>
          <p:cNvSpPr txBox="1">
            <a:spLocks/>
          </p:cNvSpPr>
          <p:nvPr/>
        </p:nvSpPr>
        <p:spPr>
          <a:xfrm>
            <a:off x="143508" y="2283718"/>
            <a:ext cx="885698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the URL when we did not check “share focused file”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06E8B-1182-43D6-84BA-50FBE1530333}"/>
              </a:ext>
            </a:extLst>
          </p:cNvPr>
          <p:cNvSpPr txBox="1"/>
          <p:nvPr/>
        </p:nvSpPr>
        <p:spPr>
          <a:xfrm>
            <a:off x="143508" y="1347614"/>
            <a:ext cx="882098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https://eu00.alma.exlibrisgroup.com/discovery/delivery/EXLDEV1_INST:Alma/1231549370000121?lang=en</a:t>
            </a:r>
            <a:r>
              <a:rPr lang="en-US" dirty="0">
                <a:highlight>
                  <a:srgbClr val="FFFF00"/>
                </a:highlight>
              </a:rPr>
              <a:t>#1338080000000121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EFDA7-658F-40B5-8107-D38E190A1651}"/>
              </a:ext>
            </a:extLst>
          </p:cNvPr>
          <p:cNvSpPr/>
          <p:nvPr/>
        </p:nvSpPr>
        <p:spPr>
          <a:xfrm>
            <a:off x="143508" y="2862918"/>
            <a:ext cx="882098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https://eu00.alma.exlibrisgroup.com/discovery/delivery/EXLDEV1_INST:Alma/1231549370000121?lang=en</a:t>
            </a:r>
          </a:p>
        </p:txBody>
      </p:sp>
    </p:spTree>
    <p:extLst>
      <p:ext uri="{BB962C8B-B14F-4D97-AF65-F5344CB8AC3E}">
        <p14:creationId xmlns:p14="http://schemas.microsoft.com/office/powerpoint/2010/main" val="1351757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408F15-79FC-4940-8ADF-CBFEA4FB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6" y="599683"/>
            <a:ext cx="8856984" cy="4076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focused file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5E7D07F-B1A7-42E7-A6AA-DB4D8D72E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624" y="2211710"/>
            <a:ext cx="3240360" cy="72008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number which was added to the URL is the PID of the file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49D683-60A8-4EFF-BE54-02AB293DFC9F}"/>
              </a:ext>
            </a:extLst>
          </p:cNvPr>
          <p:cNvCxnSpPr>
            <a:stCxn id="14" idx="1"/>
          </p:cNvCxnSpPr>
          <p:nvPr/>
        </p:nvCxnSpPr>
        <p:spPr>
          <a:xfrm flipH="1">
            <a:off x="2915816" y="2571750"/>
            <a:ext cx="2700808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08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21697-9403-4E86-983A-FE6049D70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-16386"/>
            <a:ext cx="7380312" cy="3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/>
              <a:t>In March 2020, a new Alma viewer was introduced, with enhanced features over the legacy version. </a:t>
            </a:r>
          </a:p>
          <a:p>
            <a:r>
              <a:rPr lang="en-US" dirty="0"/>
              <a:t>We will take a look at two of these features here: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Creating Fulltext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Share focused file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800199"/>
          </a:xfrm>
        </p:spPr>
        <p:txBody>
          <a:bodyPr>
            <a:noAutofit/>
          </a:bodyPr>
          <a:lstStyle/>
          <a:p>
            <a:r>
              <a:rPr lang="en-US" dirty="0"/>
              <a:t>To enable the new viewer,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Navigate to: Configuration menu &gt; Fulfillment &gt; Discovery Interface Display Logic &gt; Viewer Services &gt; Alma Viewer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“Use New Viewer”</a:t>
            </a:r>
          </a:p>
        </p:txBody>
      </p:sp>
    </p:spTree>
    <p:extLst>
      <p:ext uri="{BB962C8B-B14F-4D97-AF65-F5344CB8AC3E}">
        <p14:creationId xmlns:p14="http://schemas.microsoft.com/office/powerpoint/2010/main" val="87071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E4B6A-1868-4BFB-81D0-93EA485F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978421"/>
            <a:ext cx="2706659" cy="3186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907E5D-DE9C-4BC4-B7DA-BA88C894C345}"/>
              </a:ext>
            </a:extLst>
          </p:cNvPr>
          <p:cNvSpPr/>
          <p:nvPr/>
        </p:nvSpPr>
        <p:spPr>
          <a:xfrm>
            <a:off x="3294104" y="2139702"/>
            <a:ext cx="1637936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038A2-A272-458D-9D9F-ED39F4689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2095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76859E-F9CD-4E41-910D-E3B6BCD698BF}"/>
              </a:ext>
            </a:extLst>
          </p:cNvPr>
          <p:cNvSpPr/>
          <p:nvPr/>
        </p:nvSpPr>
        <p:spPr>
          <a:xfrm>
            <a:off x="971600" y="2859782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7CC75B-DAD7-452D-97E0-783F222C05FC}"/>
              </a:ext>
            </a:extLst>
          </p:cNvPr>
          <p:cNvSpPr/>
          <p:nvPr/>
        </p:nvSpPr>
        <p:spPr>
          <a:xfrm>
            <a:off x="7812360" y="3169080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9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41D13-4AA4-49F9-B09B-E4AFBB7CB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577"/>
            <a:ext cx="9144000" cy="2788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BFCBB6-6E15-40E0-B116-F48C837E86A1}"/>
              </a:ext>
            </a:extLst>
          </p:cNvPr>
          <p:cNvSpPr/>
          <p:nvPr/>
        </p:nvSpPr>
        <p:spPr>
          <a:xfrm>
            <a:off x="395536" y="3363838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214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19535</TotalTime>
  <Words>683</Words>
  <Application>Microsoft Office PowerPoint</Application>
  <PresentationFormat>On-screen Show (16:9)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</vt:lpstr>
      <vt:lpstr>Configuration</vt:lpstr>
      <vt:lpstr>Configuration</vt:lpstr>
      <vt:lpstr>Configuration</vt:lpstr>
      <vt:lpstr>Configuration</vt:lpstr>
      <vt:lpstr>Configuration</vt:lpstr>
      <vt:lpstr>Creating Fulltext </vt:lpstr>
      <vt:lpstr>Fulltext </vt:lpstr>
      <vt:lpstr>Fulltext </vt:lpstr>
      <vt:lpstr>Fulltext </vt:lpstr>
      <vt:lpstr>Fulltext </vt:lpstr>
      <vt:lpstr>Fulltext </vt:lpstr>
      <vt:lpstr>Fulltext </vt:lpstr>
      <vt:lpstr>Quick access in Primo</vt:lpstr>
      <vt:lpstr>Quick access in Primo</vt:lpstr>
      <vt:lpstr>Quick access in Primo</vt:lpstr>
      <vt:lpstr>Quick access in Primo</vt:lpstr>
      <vt:lpstr>Share focused file</vt:lpstr>
      <vt:lpstr>Share focused file</vt:lpstr>
      <vt:lpstr>Share focused file</vt:lpstr>
      <vt:lpstr>Share focused file</vt:lpstr>
      <vt:lpstr>Share focused file</vt:lpstr>
      <vt:lpstr>Share focused file</vt:lpstr>
      <vt:lpstr>Share focused file</vt:lpstr>
      <vt:lpstr>Share focused file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1823</cp:revision>
  <dcterms:created xsi:type="dcterms:W3CDTF">2017-01-02T15:10:30Z</dcterms:created>
  <dcterms:modified xsi:type="dcterms:W3CDTF">2021-05-02T08:55:34Z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